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2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13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1CDEB-C948-413B-AE81-CF3D4E882E10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E31610C-B069-490E-A43D-DC1B0A9620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937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1CDEB-C948-413B-AE81-CF3D4E882E10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E31610C-B069-490E-A43D-DC1B0A9620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997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1CDEB-C948-413B-AE81-CF3D4E882E10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E31610C-B069-490E-A43D-DC1B0A96208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422633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1CDEB-C948-413B-AE81-CF3D4E882E10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31610C-B069-490E-A43D-DC1B0A9620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4630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1CDEB-C948-413B-AE81-CF3D4E882E10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31610C-B069-490E-A43D-DC1B0A962082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769837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1CDEB-C948-413B-AE81-CF3D4E882E10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31610C-B069-490E-A43D-DC1B0A9620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2207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1CDEB-C948-413B-AE81-CF3D4E882E10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610C-B069-490E-A43D-DC1B0A9620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6936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1CDEB-C948-413B-AE81-CF3D4E882E10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610C-B069-490E-A43D-DC1B0A9620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739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1CDEB-C948-413B-AE81-CF3D4E882E10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610C-B069-490E-A43D-DC1B0A9620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381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1CDEB-C948-413B-AE81-CF3D4E882E10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E31610C-B069-490E-A43D-DC1B0A9620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928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1CDEB-C948-413B-AE81-CF3D4E882E10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E31610C-B069-490E-A43D-DC1B0A9620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12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1CDEB-C948-413B-AE81-CF3D4E882E10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E31610C-B069-490E-A43D-DC1B0A9620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297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1CDEB-C948-413B-AE81-CF3D4E882E10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610C-B069-490E-A43D-DC1B0A9620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211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1CDEB-C948-413B-AE81-CF3D4E882E10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610C-B069-490E-A43D-DC1B0A9620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593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1CDEB-C948-413B-AE81-CF3D4E882E10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610C-B069-490E-A43D-DC1B0A9620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031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1CDEB-C948-413B-AE81-CF3D4E882E10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31610C-B069-490E-A43D-DC1B0A9620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648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1CDEB-C948-413B-AE81-CF3D4E882E10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E31610C-B069-490E-A43D-DC1B0A9620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8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Leo Hayes High School</a:t>
            </a:r>
            <a:br>
              <a:rPr lang="en-US" dirty="0" smtClean="0"/>
            </a:br>
            <a:r>
              <a:rPr lang="en-US" dirty="0" smtClean="0"/>
              <a:t>Catchment Area Study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October/November,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88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735962" cy="1325563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Below </a:t>
            </a:r>
            <a:r>
              <a:rPr lang="en-US" sz="3200" dirty="0" err="1"/>
              <a:t>Portabello</a:t>
            </a:r>
            <a:r>
              <a:rPr lang="en-US" sz="3200" dirty="0"/>
              <a:t> Drive to Burton </a:t>
            </a:r>
            <a:r>
              <a:rPr lang="en-US" sz="3200" dirty="0" smtClean="0"/>
              <a:t>Bridge - Stats</a:t>
            </a:r>
            <a:endParaRPr lang="en-US" sz="32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499286" y="1622850"/>
          <a:ext cx="8781537" cy="48744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79319"/>
                <a:gridCol w="2181073"/>
                <a:gridCol w="2221145"/>
              </a:tblGrid>
              <a:tr h="6034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Impacted School</a:t>
                      </a:r>
                      <a:endParaRPr lang="en-US" sz="20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Current Enrolment </a:t>
                      </a:r>
                      <a:endParaRPr lang="en-US" sz="20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Functional Capacity</a:t>
                      </a:r>
                      <a:endParaRPr lang="en-US" sz="20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034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Barker's Point School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351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81.3%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034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Devon Middle School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499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70.4%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034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err="1">
                          <a:effectLst/>
                        </a:rPr>
                        <a:t>Oromocto</a:t>
                      </a:r>
                      <a:r>
                        <a:rPr lang="en-US" sz="2000" u="none" strike="noStrike" dirty="0">
                          <a:effectLst/>
                        </a:rPr>
                        <a:t> High School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1135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64.5%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034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Ridgeview Middle School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319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36.9%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034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Harold Peterson Middle School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328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35.2%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034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Hubbard Avenue Elementary School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269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53.2%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034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Assiniboine Avenue Elementary School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249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62.2%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906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en-US" sz="3600" dirty="0" smtClean="0"/>
              <a:t>#2.  Movement of students in the area between and including Portobello Drive and the Princess Margaret Bridge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Currently this area is zoned for Barker’s Point Elementary School for K-5.  These students would continue to go to Barker’s Point Elementary School.  </a:t>
            </a:r>
          </a:p>
          <a:p>
            <a:r>
              <a:rPr lang="en-US" dirty="0" smtClean="0"/>
              <a:t>Currently this area is zoned for Devon Middle School for 6-8.  These students would go to Bliss Carman Middle School for 6-8.  </a:t>
            </a:r>
          </a:p>
          <a:p>
            <a:r>
              <a:rPr lang="en-US" dirty="0" smtClean="0"/>
              <a:t>Currently this area is zoned for Leo Hayes High School for 9-12.  These students would go to Fredericton High School for 9-12. 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21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Proposed </a:t>
            </a:r>
            <a:r>
              <a:rPr lang="en-US" dirty="0" err="1"/>
              <a:t>Portabello</a:t>
            </a:r>
            <a:r>
              <a:rPr lang="en-US" dirty="0"/>
              <a:t> </a:t>
            </a:r>
            <a:r>
              <a:rPr lang="en-US" dirty="0" smtClean="0"/>
              <a:t>Drive and Above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3158" y="897467"/>
            <a:ext cx="9065683" cy="5960533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5957672" y="1325561"/>
          <a:ext cx="2757959" cy="10126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57959"/>
              </a:tblGrid>
              <a:tr h="2226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sng" strike="noStrike" dirty="0">
                          <a:effectLst/>
                        </a:rPr>
                        <a:t># of potentially impacted students in zone</a:t>
                      </a:r>
                      <a:endParaRPr lang="en-US" sz="1100" b="0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26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6 - 8 = 22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26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9 - 12 = 36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26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Total = 58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644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Demographic Information – September, 2015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912946"/>
              </p:ext>
            </p:extLst>
          </p:nvPr>
        </p:nvGraphicFramePr>
        <p:xfrm>
          <a:off x="1078173" y="1690688"/>
          <a:ext cx="10072047" cy="47021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90711"/>
                <a:gridCol w="3033544"/>
                <a:gridCol w="3033544"/>
                <a:gridCol w="2914248"/>
              </a:tblGrid>
              <a:tr h="432254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 err="1">
                          <a:effectLst/>
                        </a:rPr>
                        <a:t>Portabello</a:t>
                      </a:r>
                      <a:r>
                        <a:rPr lang="en-US" sz="2800" u="none" strike="noStrike" dirty="0">
                          <a:effectLst/>
                        </a:rPr>
                        <a:t> Dr and Above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00702"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Current Busing Time Average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New Busing Time Average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85507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BPE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15 Minutes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BPE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15 Minutes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85507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DVMS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22 Minutes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BCMS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20 Minutes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85507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LHHS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20 Minutes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FHS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25 Minutes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712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/>
              <a:t>Portabello</a:t>
            </a:r>
            <a:r>
              <a:rPr lang="en-US" sz="3200" dirty="0"/>
              <a:t> Drive and Above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103870" y="1524000"/>
          <a:ext cx="10101649" cy="3352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37654"/>
                <a:gridCol w="2508949"/>
                <a:gridCol w="2555046"/>
              </a:tblGrid>
              <a:tr h="1117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Impacted School</a:t>
                      </a:r>
                      <a:endParaRPr lang="en-US" sz="20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Current Enrolment </a:t>
                      </a:r>
                      <a:endParaRPr lang="en-US" sz="20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Functional Capacity</a:t>
                      </a:r>
                      <a:endParaRPr lang="en-US" sz="20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117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Bliss Carman Middle School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582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86.8%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117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Fredericton High School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1960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67.9%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761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en-US" sz="3600" dirty="0" smtClean="0"/>
              <a:t>#3.  Movement of students in Durham Bridge Areas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Currently this area is zoned for </a:t>
            </a:r>
            <a:r>
              <a:rPr lang="en-US" dirty="0" err="1" smtClean="0"/>
              <a:t>Nashwaak</a:t>
            </a:r>
            <a:r>
              <a:rPr lang="en-US" dirty="0" smtClean="0"/>
              <a:t> Valley School for K-5.  These students would continue to go to </a:t>
            </a:r>
            <a:r>
              <a:rPr lang="en-US" dirty="0" err="1" smtClean="0"/>
              <a:t>Nashwaak</a:t>
            </a:r>
            <a:r>
              <a:rPr lang="en-US" dirty="0" smtClean="0"/>
              <a:t> Valley School.  </a:t>
            </a:r>
          </a:p>
          <a:p>
            <a:r>
              <a:rPr lang="en-US" dirty="0" smtClean="0"/>
              <a:t>Currently this area is zoned for Devon Middle School for 6-8.  These students would go to Stanley Consolidated School for 6-8.  </a:t>
            </a:r>
          </a:p>
          <a:p>
            <a:r>
              <a:rPr lang="en-US" dirty="0" smtClean="0"/>
              <a:t>Currently this area is zoned for Leo Hayes High School for 9-12.  These students would go to Stanley Consolidated School for 9-12. 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1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Proposed </a:t>
            </a:r>
            <a:r>
              <a:rPr lang="en-US" dirty="0" smtClean="0"/>
              <a:t>Durham Bridge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8350" y="1185604"/>
            <a:ext cx="7505700" cy="5343525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5461686" y="3731741"/>
          <a:ext cx="2616200" cy="9163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162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# of potentially impacted students in zone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6 - 8 = 21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9 - 12 = 36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Total = 57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037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Demographic Information – September, 2015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5027549"/>
              </p:ext>
            </p:extLst>
          </p:nvPr>
        </p:nvGraphicFramePr>
        <p:xfrm>
          <a:off x="1037229" y="1924334"/>
          <a:ext cx="10058400" cy="40510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89234"/>
                <a:gridCol w="3029434"/>
                <a:gridCol w="3029434"/>
                <a:gridCol w="2910298"/>
              </a:tblGrid>
              <a:tr h="79702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Durham Bridge Split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97029"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Current Busing Time Average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New Busing Time Average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797029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NVS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25 Minutes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NVS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25 Minutes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797029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DVMS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52 Minutes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SCS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50 Minutes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797029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LHHS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43 Minutes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961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/>
              <a:t>Durham Bridge Split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540475" y="1392195"/>
          <a:ext cx="8386119" cy="40447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82125"/>
                <a:gridCol w="2082863"/>
                <a:gridCol w="2121131"/>
              </a:tblGrid>
              <a:tr h="13482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Impacted School</a:t>
                      </a:r>
                      <a:endParaRPr lang="en-US" sz="20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Current Enrolment </a:t>
                      </a:r>
                      <a:endParaRPr lang="en-US" sz="20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Functional Capacity</a:t>
                      </a:r>
                      <a:endParaRPr lang="en-US" sz="20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3482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Stanley Regional High School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250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51.7%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3482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Devon Middle School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499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70.4%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022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en-US" sz="3600" dirty="0" smtClean="0"/>
              <a:t>#4.  Movement of students in Keswick Valley Area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Currently this area is zoned for Keswick Valley Memorial School for K-8.  These students would continue to go to Keswick Valley Memorial School.  </a:t>
            </a:r>
          </a:p>
          <a:p>
            <a:r>
              <a:rPr lang="en-US" dirty="0" smtClean="0"/>
              <a:t>Currently, part of this area is zoned for Leo Hayes High School for 9-12.  These students would go to </a:t>
            </a:r>
            <a:r>
              <a:rPr lang="en-US" dirty="0" err="1" smtClean="0"/>
              <a:t>Nackawic</a:t>
            </a:r>
            <a:r>
              <a:rPr lang="en-US" dirty="0" smtClean="0"/>
              <a:t> High School for 9-12. 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01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Anglophone West School District Education Council (ASD-W DEC) showed an interest in the enrolment at Leo Hayes High School (LHHS) and the potential of expanding the building.  DEC noted the school was crowded with a number of modular classrooms. </a:t>
            </a:r>
            <a:endParaRPr lang="en-US" dirty="0" smtClean="0"/>
          </a:p>
          <a:p>
            <a:r>
              <a:rPr lang="en-US" dirty="0" smtClean="0"/>
              <a:t>An </a:t>
            </a:r>
            <a:r>
              <a:rPr lang="en-US" dirty="0" smtClean="0"/>
              <a:t>independent study was commissioned by ASD-W and the Department of Education and Early Childhood Development (EECD) to examine the overcrowding at LHHS.</a:t>
            </a:r>
          </a:p>
          <a:p>
            <a:r>
              <a:rPr lang="en-US" dirty="0" smtClean="0"/>
              <a:t>Ernst &amp; Young, an independent consulting firm, conducted the study and presented a report to DEC and EECD in December, 2015.  This was a public meeting.</a:t>
            </a:r>
          </a:p>
          <a:p>
            <a:r>
              <a:rPr lang="en-US" dirty="0" smtClean="0"/>
              <a:t>Within the report were a number of recommendations for changes in catchment area for LHHS.</a:t>
            </a:r>
          </a:p>
          <a:p>
            <a:r>
              <a:rPr lang="en-US" dirty="0" smtClean="0"/>
              <a:t>This report is a public document and is found on the ASD-W website…</a:t>
            </a:r>
          </a:p>
        </p:txBody>
      </p:sp>
    </p:spTree>
    <p:extLst>
      <p:ext uri="{BB962C8B-B14F-4D97-AF65-F5344CB8AC3E}">
        <p14:creationId xmlns:p14="http://schemas.microsoft.com/office/powerpoint/2010/main" val="133407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0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Keswick Valley </a:t>
            </a:r>
            <a:r>
              <a:rPr lang="en-US" dirty="0"/>
              <a:t>Catchment Area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3219" y="766112"/>
            <a:ext cx="9115425" cy="5935133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4071208" y="2505333"/>
          <a:ext cx="2616200" cy="5353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162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sng" strike="noStrike" dirty="0">
                          <a:effectLst/>
                        </a:rPr>
                        <a:t># of potentially impacted students in zone</a:t>
                      </a:r>
                      <a:endParaRPr lang="en-US" sz="1100" b="0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9 - 12 = 69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345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Demographic Information – September, 2015 Numbers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9271566"/>
              </p:ext>
            </p:extLst>
          </p:nvPr>
        </p:nvGraphicFramePr>
        <p:xfrm>
          <a:off x="838200" y="1690686"/>
          <a:ext cx="9779758" cy="44644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9060"/>
                <a:gridCol w="2945511"/>
                <a:gridCol w="2945511"/>
                <a:gridCol w="2829676"/>
              </a:tblGrid>
              <a:tr h="1116114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Keswick Valley Area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16114"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Current Busing Time Average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New Busing Time Average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116114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KVMS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20 Minutes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KVMS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20 Minutes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116114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LHHS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43 Minutes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NHS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55 Minutes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327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Keswick Valley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589903" y="1690688"/>
          <a:ext cx="8830961" cy="25517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03966"/>
                <a:gridCol w="2193349"/>
                <a:gridCol w="2233646"/>
              </a:tblGrid>
              <a:tr h="12758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Impacted School</a:t>
                      </a:r>
                      <a:endParaRPr lang="en-US" sz="20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Current Enrolment </a:t>
                      </a:r>
                      <a:endParaRPr lang="en-US" sz="20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Functional Capacity</a:t>
                      </a:r>
                      <a:endParaRPr lang="en-US" sz="20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2758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err="1">
                          <a:effectLst/>
                        </a:rPr>
                        <a:t>Nackawic</a:t>
                      </a:r>
                      <a:r>
                        <a:rPr lang="en-US" sz="2000" u="none" strike="noStrike" dirty="0">
                          <a:effectLst/>
                        </a:rPr>
                        <a:t> High School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262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45.0%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403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Considerations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Out of catchment request data </a:t>
            </a:r>
            <a:endParaRPr lang="en-US" dirty="0" smtClean="0"/>
          </a:p>
          <a:p>
            <a:r>
              <a:rPr lang="en-US" dirty="0" smtClean="0"/>
              <a:t>Grand-fathering</a:t>
            </a:r>
            <a:endParaRPr lang="en-US" dirty="0" smtClean="0"/>
          </a:p>
          <a:p>
            <a:r>
              <a:rPr lang="en-US" dirty="0" smtClean="0"/>
              <a:t>Overall shift of enrolment based on September/15 numbers</a:t>
            </a:r>
          </a:p>
          <a:p>
            <a:r>
              <a:rPr lang="en-US" dirty="0" smtClean="0"/>
              <a:t>Enrolment change from 2015 to 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46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DEC assumed responsibility for reviewing the catchment area and making subsequent decisions.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DEC formed a sub-committee of Councilors and staff to analyze the Ernst &amp; Young report and come up with recommendations for Council.</a:t>
            </a:r>
          </a:p>
          <a:p>
            <a:r>
              <a:rPr lang="en-US" dirty="0" smtClean="0"/>
              <a:t>The sub-committee presented to DEC in May, 2016.  The recommendations are found on our </a:t>
            </a:r>
            <a:r>
              <a:rPr lang="en-US" dirty="0" smtClean="0"/>
              <a:t>website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 smtClean="0"/>
              <a:t>These catchment area recommendations aligned with the Ernst &amp; Young report.</a:t>
            </a:r>
          </a:p>
          <a:p>
            <a:r>
              <a:rPr lang="en-US" dirty="0" smtClean="0"/>
              <a:t>There were the four major recommendations from the sub-committee:</a:t>
            </a:r>
          </a:p>
          <a:p>
            <a:pPr lvl="1"/>
            <a:r>
              <a:rPr lang="en-US" dirty="0" smtClean="0"/>
              <a:t>Movement of students in the area below Portobello Drive and the Burton Bridge</a:t>
            </a:r>
          </a:p>
          <a:p>
            <a:pPr lvl="1"/>
            <a:r>
              <a:rPr lang="en-US" dirty="0" smtClean="0"/>
              <a:t>Movement of students in the area between the Princess Margaret Bridge and Portobello Drive (including Portobello)</a:t>
            </a:r>
          </a:p>
          <a:p>
            <a:pPr lvl="1"/>
            <a:r>
              <a:rPr lang="en-US" dirty="0" smtClean="0"/>
              <a:t>Movement of students in the Durham Bridge area</a:t>
            </a:r>
          </a:p>
          <a:p>
            <a:pPr lvl="1"/>
            <a:r>
              <a:rPr lang="en-US" dirty="0" smtClean="0"/>
              <a:t>Movement of students in the Keswick Valley area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3244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 Approved by DEC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the May, 2016, Public DEC meeting, the Council adopted the report and approved the recommendations.</a:t>
            </a:r>
          </a:p>
          <a:p>
            <a:r>
              <a:rPr lang="en-US" dirty="0" smtClean="0"/>
              <a:t>At this same meeting, the DEC also approved an addition to LHHS as their #1 priority for major capital construction.  This addition would be an area for skilled trades and estimated to cost $1.9 million.</a:t>
            </a:r>
          </a:p>
          <a:p>
            <a:r>
              <a:rPr lang="en-US" dirty="0" smtClean="0"/>
              <a:t>It should be noted that Leo Hayes High School is a P3 facility…a public-private partnership.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38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Fall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the September, 2016, Public DEC meeting, the Superintendent submitted a proposed action plan for DEC’s consideration and approval.  It was approved.</a:t>
            </a:r>
          </a:p>
          <a:p>
            <a:r>
              <a:rPr lang="en-US" dirty="0" smtClean="0"/>
              <a:t>Within this action plan, there was a determination that the Superintendent would host 3 public meetings to share information and seek feedback from stakeholders.</a:t>
            </a:r>
          </a:p>
          <a:p>
            <a:r>
              <a:rPr lang="en-US" dirty="0" smtClean="0"/>
              <a:t>These meetings, which will be similar in nature, are scheduled for:</a:t>
            </a:r>
          </a:p>
          <a:p>
            <a:pPr lvl="1"/>
            <a:r>
              <a:rPr lang="en-US" dirty="0" smtClean="0"/>
              <a:t>October 13 at </a:t>
            </a:r>
            <a:r>
              <a:rPr lang="en-US" dirty="0" err="1" smtClean="0"/>
              <a:t>Nashwaak</a:t>
            </a:r>
            <a:r>
              <a:rPr lang="en-US" dirty="0" smtClean="0"/>
              <a:t> Valley Elementary School</a:t>
            </a:r>
          </a:p>
          <a:p>
            <a:pPr lvl="1"/>
            <a:r>
              <a:rPr lang="en-US" dirty="0" smtClean="0"/>
              <a:t>November 9 at Keswick Valley Memorial School</a:t>
            </a:r>
          </a:p>
          <a:p>
            <a:pPr lvl="1"/>
            <a:r>
              <a:rPr lang="en-US" dirty="0" smtClean="0"/>
              <a:t>November 28 at Leo Hayes High School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41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December </a:t>
            </a:r>
            <a:r>
              <a:rPr lang="en-US" dirty="0" smtClean="0"/>
              <a:t>8, </a:t>
            </a:r>
            <a:r>
              <a:rPr lang="en-US" dirty="0" smtClean="0"/>
              <a:t>2016, at the regularly scheduled Public DEC Meeting, the Superintendent will submit recommendations to the Council.</a:t>
            </a:r>
          </a:p>
          <a:p>
            <a:r>
              <a:rPr lang="en-US" dirty="0" smtClean="0"/>
              <a:t>In January, 2017, the Council will either confirm the original motion from May, 2016, or make a new motion should revisions to the plan be required.</a:t>
            </a:r>
          </a:p>
          <a:p>
            <a:r>
              <a:rPr lang="en-US" dirty="0" smtClean="0"/>
              <a:t>Specific details to any changes will be communicated in February to June, 2017, to all affected parties.  This may include any grand-fathering scenarios.</a:t>
            </a:r>
          </a:p>
          <a:p>
            <a:r>
              <a:rPr lang="en-US" dirty="0" smtClean="0"/>
              <a:t>September, 2017, the changes will roll out.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6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en-US" sz="3600" dirty="0" smtClean="0"/>
              <a:t>#1.  Movement of students in the area below Portobello Drive and the Burton Bridge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Currently this area is zoned for Barker’s Point Elementary School for K-5.  These students would go to Assiniboine Avenue Elementary School for K-2 and Hubbard Avenue Elementary School for 3-5.  </a:t>
            </a:r>
          </a:p>
          <a:p>
            <a:r>
              <a:rPr lang="en-US" dirty="0" smtClean="0"/>
              <a:t>Currently this area is zoned for Devon Middle School for 6-8.  These students would go to Ridgeview Middle School or Harold Peterson Middle School (depending on FI) for 6-8.  </a:t>
            </a:r>
          </a:p>
          <a:p>
            <a:r>
              <a:rPr lang="en-US" dirty="0" smtClean="0"/>
              <a:t>Currently this area is zoned for Leo Hayes High School for 9-12.  These students would go to </a:t>
            </a:r>
            <a:r>
              <a:rPr lang="en-US" dirty="0" err="1" smtClean="0"/>
              <a:t>Oromocto</a:t>
            </a:r>
            <a:r>
              <a:rPr lang="en-US" dirty="0" smtClean="0"/>
              <a:t> High School for 9-12. 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64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Proposed Below </a:t>
            </a:r>
            <a:r>
              <a:rPr lang="en-US" sz="4000" dirty="0" err="1" smtClean="0"/>
              <a:t>Portabello</a:t>
            </a:r>
            <a:r>
              <a:rPr lang="en-US" sz="4000" dirty="0" smtClean="0"/>
              <a:t> Drive to Burton Bridge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325563"/>
            <a:ext cx="10963683" cy="5394960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5858819" y="1395798"/>
          <a:ext cx="2616200" cy="11068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162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sng" strike="noStrike" dirty="0">
                          <a:effectLst/>
                        </a:rPr>
                        <a:t># of potentially impacted students in zone</a:t>
                      </a:r>
                      <a:endParaRPr lang="en-US" sz="1100" b="0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K - 5 = 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6 - 8 = 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9 - 12 = 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Total = 29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657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Demographic Information – September, 2015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4912726"/>
              </p:ext>
            </p:extLst>
          </p:nvPr>
        </p:nvGraphicFramePr>
        <p:xfrm>
          <a:off x="1323832" y="1992572"/>
          <a:ext cx="9021169" cy="42468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76911"/>
                <a:gridCol w="3636032"/>
                <a:gridCol w="1269242"/>
                <a:gridCol w="3138984"/>
              </a:tblGrid>
              <a:tr h="467317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Below </a:t>
                      </a:r>
                      <a:r>
                        <a:rPr lang="en-US" sz="2800" u="none" strike="noStrike" dirty="0" err="1">
                          <a:effectLst/>
                        </a:rPr>
                        <a:t>Portabello</a:t>
                      </a:r>
                      <a:r>
                        <a:rPr lang="en-US" sz="2800" u="none" strike="noStrike" dirty="0">
                          <a:effectLst/>
                        </a:rPr>
                        <a:t> Dr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0712"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Current Busing Time Average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New Busing Time Average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754421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BPE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30 Minutes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AAE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45 Minutes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0712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DVMS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38 Minutes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HAE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40 Minutes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0712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LHHS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39 Minutes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RVMS/HPMS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30 Minutes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0712"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OHS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35 Minutes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0285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onth xmlns="213e6917-ccc4-46af-a28b-7265af3a992a" xsi:nil="true"/>
    <LHHS xmlns="213e6917-ccc4-46af-a28b-7265af3a992a">true</LHHS>
    <Category xmlns="213e6917-ccc4-46af-a28b-7265af3a992a">Other-DEC</Category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27AF9C1697FE641B6458F212630B3A7" ma:contentTypeVersion="7" ma:contentTypeDescription="Create a new document." ma:contentTypeScope="" ma:versionID="ab602b1456dab6bc65ff91a96a25c676">
  <xsd:schema xmlns:xsd="http://www.w3.org/2001/XMLSchema" xmlns:xs="http://www.w3.org/2001/XMLSchema" xmlns:p="http://schemas.microsoft.com/office/2006/metadata/properties" xmlns:ns2="213e6917-ccc4-46af-a28b-7265af3a992a" targetNamespace="http://schemas.microsoft.com/office/2006/metadata/properties" ma:root="true" ma:fieldsID="9148b44e540739c539c62ca58e96bb4d" ns2:_="">
    <xsd:import namespace="213e6917-ccc4-46af-a28b-7265af3a992a"/>
    <xsd:element name="properties">
      <xsd:complexType>
        <xsd:sequence>
          <xsd:element name="documentManagement">
            <xsd:complexType>
              <xsd:all>
                <xsd:element ref="ns2:Month" minOccurs="0"/>
                <xsd:element ref="ns2:Category"/>
                <xsd:element ref="ns2:LHH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3e6917-ccc4-46af-a28b-7265af3a992a" elementFormDefault="qualified">
    <xsd:import namespace="http://schemas.microsoft.com/office/2006/documentManagement/types"/>
    <xsd:import namespace="http://schemas.microsoft.com/office/infopath/2007/PartnerControls"/>
    <xsd:element name="Month" ma:index="8" nillable="true" ma:displayName="Date" ma:description="Hint: Select date of actual meeting, don't use today's date." ma:format="DateOnly" ma:internalName="Month">
      <xsd:simpleType>
        <xsd:restriction base="dms:DateTime"/>
      </xsd:simpleType>
    </xsd:element>
    <xsd:element name="Category" ma:index="9" ma:displayName="Category" ma:default="~ Select a category from list below ~" ma:format="Dropdown" ma:internalName="Category">
      <xsd:simpleType>
        <xsd:restriction base="dms:Choice">
          <xsd:enumeration value="~ Select a category from list below ~"/>
          <xsd:enumeration value="Agenda-DEC"/>
          <xsd:enumeration value="Audio-DEC"/>
          <xsd:enumeration value="Minutes-DEC"/>
          <xsd:enumeration value="Other-DEC"/>
          <xsd:enumeration value="Policies-DEC"/>
          <xsd:enumeration value="Schedule-DEC"/>
          <xsd:enumeration value="Success Stories-DEC"/>
          <xsd:enumeration value="Superintendent Reports-DEC"/>
          <xsd:enumeration value="Video-DEC"/>
        </xsd:restriction>
      </xsd:simpleType>
    </xsd:element>
    <xsd:element name="LHHS" ma:index="10" nillable="true" ma:displayName="LHHS" ma:default="0" ma:internalName="LHHS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C5FBDAD-07B2-44FA-AB76-5A3CDE0C3825}"/>
</file>

<file path=customXml/itemProps2.xml><?xml version="1.0" encoding="utf-8"?>
<ds:datastoreItem xmlns:ds="http://schemas.openxmlformats.org/officeDocument/2006/customXml" ds:itemID="{8CB98556-3D50-4856-B2ED-8EF375E3A07A}"/>
</file>

<file path=customXml/itemProps3.xml><?xml version="1.0" encoding="utf-8"?>
<ds:datastoreItem xmlns:ds="http://schemas.openxmlformats.org/officeDocument/2006/customXml" ds:itemID="{36D003E9-43C7-4179-80F2-B285205076CF}"/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230</TotalTime>
  <Words>1245</Words>
  <Application>Microsoft Office PowerPoint</Application>
  <PresentationFormat>Widescreen</PresentationFormat>
  <Paragraphs>193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Century Gothic</vt:lpstr>
      <vt:lpstr>Wingdings 3</vt:lpstr>
      <vt:lpstr>Wisp</vt:lpstr>
      <vt:lpstr>Leo Hayes High School Catchment Area Study</vt:lpstr>
      <vt:lpstr>History </vt:lpstr>
      <vt:lpstr>Next Steps </vt:lpstr>
      <vt:lpstr>Recommendations Approved by DEC</vt:lpstr>
      <vt:lpstr>This Fall</vt:lpstr>
      <vt:lpstr>Next Steps </vt:lpstr>
      <vt:lpstr>#1.  Movement of students in the area below Portobello Drive and the Burton Bridge </vt:lpstr>
      <vt:lpstr>Proposed Below Portabello Drive to Burton Bridge</vt:lpstr>
      <vt:lpstr>Demographic Information – September, 2015 Numbers</vt:lpstr>
      <vt:lpstr>Below Portabello Drive to Burton Bridge - Stats</vt:lpstr>
      <vt:lpstr>#2.  Movement of students in the area between and including Portobello Drive and the Princess Margaret Bridge </vt:lpstr>
      <vt:lpstr>Proposed Portabello Drive and Above</vt:lpstr>
      <vt:lpstr>Demographic Information – September, 2015 Numbers</vt:lpstr>
      <vt:lpstr>Portabello Drive and Above</vt:lpstr>
      <vt:lpstr>#3.  Movement of students in Durham Bridge Areas</vt:lpstr>
      <vt:lpstr>Proposed Durham Bridge</vt:lpstr>
      <vt:lpstr>Demographic Information – September, 2015 Numbers</vt:lpstr>
      <vt:lpstr>Durham Bridge Split</vt:lpstr>
      <vt:lpstr>#4.  Movement of students in Keswick Valley Area</vt:lpstr>
      <vt:lpstr>Keswick Valley Catchment Area</vt:lpstr>
      <vt:lpstr>Demographic Information – September, 2015 Numbers</vt:lpstr>
      <vt:lpstr>Keswick Valley</vt:lpstr>
      <vt:lpstr>Other Considerations </vt:lpstr>
    </vt:vector>
  </TitlesOfParts>
  <Company>Anglophone South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Leo Hayes High School Catchment Area Study</dc:title>
  <dc:creator>McTimoney, David     (ASD-W)</dc:creator>
  <cp:lastModifiedBy>McTimoney, David     (ASD-W)</cp:lastModifiedBy>
  <cp:revision>13</cp:revision>
  <dcterms:created xsi:type="dcterms:W3CDTF">2016-10-07T16:36:55Z</dcterms:created>
  <dcterms:modified xsi:type="dcterms:W3CDTF">2016-10-13T20:39:15Z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0x010100627AF9C1697FE641B6458F212630B3A7</vt:lpwstr>
  </property>
</Properties>
</file>